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93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1730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485353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127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90174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7919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2924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0336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890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632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065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511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5170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523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7238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0154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5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5367F0-97FE-4461-BE4F-BB55BCDE22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12020" b="11372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6" name="Isosceles Triangle 8">
            <a:extLst>
              <a:ext uri="{FF2B5EF4-FFF2-40B4-BE49-F238E27FC236}">
                <a16:creationId xmlns:a16="http://schemas.microsoft.com/office/drawing/2014/main" id="{3559A5F2-8BE0-4998-A1E4-1B145465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Parallelogram 10">
            <a:extLst>
              <a:ext uri="{FF2B5EF4-FFF2-40B4-BE49-F238E27FC236}">
                <a16:creationId xmlns:a16="http://schemas.microsoft.com/office/drawing/2014/main" id="{3A6596D4-D53C-424F-9F16-CC8686C07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12">
            <a:extLst>
              <a:ext uri="{FF2B5EF4-FFF2-40B4-BE49-F238E27FC236}">
                <a16:creationId xmlns:a16="http://schemas.microsoft.com/office/drawing/2014/main" id="{81BB890B-70D4-42FE-A599-6AEF1A42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4">
            <a:extLst>
              <a:ext uri="{FF2B5EF4-FFF2-40B4-BE49-F238E27FC236}">
                <a16:creationId xmlns:a16="http://schemas.microsoft.com/office/drawing/2014/main" id="{3842D646-B58C-43C8-8152-01BC782B7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23">
            <a:extLst>
              <a:ext uri="{FF2B5EF4-FFF2-40B4-BE49-F238E27FC236}">
                <a16:creationId xmlns:a16="http://schemas.microsoft.com/office/drawing/2014/main" id="{9772CABD-4211-42AA-B349-D4002E52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BBD91630-4DBA-4294-8016-FEB5C3B0C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E67D1587-504D-41BC-9D48-B61257BF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723794-1709-405A-9AE8-4E0345555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3000"/>
              <a:t>Hoofdstuk 5: Begeleidingsmethodieken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BFA64B6-8BAD-4E1A-A05A-E32F4399E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chemeClr val="bg1"/>
                </a:solidFill>
              </a:rPr>
              <a:t>PBSD: Bladzijde 63 tm 75</a:t>
            </a:r>
          </a:p>
          <a:p>
            <a:r>
              <a:rPr lang="nl-NL">
                <a:solidFill>
                  <a:schemeClr val="bg1"/>
                </a:solidFill>
              </a:rPr>
              <a:t>(dus niet Interculturele Communicatie, dat heeft Popke al gedaan)</a:t>
            </a:r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8765DD1A-F044-4DE7-8A9B-7C30DC85A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8">
            <a:extLst>
              <a:ext uri="{FF2B5EF4-FFF2-40B4-BE49-F238E27FC236}">
                <a16:creationId xmlns:a16="http://schemas.microsoft.com/office/drawing/2014/main" id="{2FE2170D-72D6-48A8-8E9A-BFF3BF03D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01D19436-094D-463D-AFEA-870FDBD0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9A2DE6E0-967C-4C58-8558-EC08F1138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491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1E9C0-57A0-4FCF-9296-679C0E50C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5133" y="5168681"/>
            <a:ext cx="7673801" cy="1278474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nl-NL" sz="2400" b="1" dirty="0">
                <a:solidFill>
                  <a:schemeClr val="tx1"/>
                </a:solidFill>
              </a:rPr>
              <a:t>In deze les:</a:t>
            </a:r>
            <a:br>
              <a:rPr lang="nl-NL" sz="2400" b="1" dirty="0">
                <a:solidFill>
                  <a:schemeClr val="tx1"/>
                </a:solidFill>
              </a:rPr>
            </a:br>
            <a:r>
              <a:rPr lang="nl-NL" sz="2400" b="1" dirty="0">
                <a:solidFill>
                  <a:schemeClr val="tx1"/>
                </a:solidFill>
              </a:rPr>
              <a:t>algemene info uit boek: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8 </a:t>
            </a:r>
            <a:r>
              <a:rPr lang="nl-NL" sz="2400" dirty="0" err="1">
                <a:solidFill>
                  <a:schemeClr val="tx1"/>
                </a:solidFill>
              </a:rPr>
              <a:t>fasenmodel</a:t>
            </a:r>
            <a:r>
              <a:rPr lang="nl-NL" sz="2400" dirty="0">
                <a:solidFill>
                  <a:schemeClr val="tx1"/>
                </a:solidFill>
              </a:rPr>
              <a:t> (</a:t>
            </a:r>
            <a:r>
              <a:rPr lang="nl-NL" sz="2400" dirty="0" err="1">
                <a:solidFill>
                  <a:schemeClr val="tx1"/>
                </a:solidFill>
              </a:rPr>
              <a:t>pag</a:t>
            </a:r>
            <a:r>
              <a:rPr lang="nl-NL" sz="2400" dirty="0">
                <a:solidFill>
                  <a:schemeClr val="tx1"/>
                </a:solidFill>
              </a:rPr>
              <a:t> 64)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empowerment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systemisch werken</a:t>
            </a:r>
            <a:br>
              <a:rPr lang="nl-NL" sz="2400" dirty="0">
                <a:solidFill>
                  <a:schemeClr val="tx1"/>
                </a:solidFill>
              </a:rPr>
            </a:b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b="1" dirty="0">
                <a:solidFill>
                  <a:schemeClr val="tx1"/>
                </a:solidFill>
              </a:rPr>
              <a:t>Opdracht: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oplossingsgericht werken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motiverende gespreksvoering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41C98AF-299D-409B-AE29-ADEEF22B9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6" y="0"/>
            <a:ext cx="7625162" cy="327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78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FBACA-3C1C-468D-9114-571C6DD64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41" y="405110"/>
            <a:ext cx="8596668" cy="1320800"/>
          </a:xfrm>
        </p:spPr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8 </a:t>
            </a:r>
            <a:r>
              <a:rPr lang="nl-NL" dirty="0" err="1">
                <a:solidFill>
                  <a:schemeClr val="tx1"/>
                </a:solidFill>
              </a:rPr>
              <a:t>fasenmodel</a:t>
            </a:r>
            <a:r>
              <a:rPr lang="nl-NL" dirty="0">
                <a:solidFill>
                  <a:schemeClr val="tx1"/>
                </a:solidFill>
              </a:rPr>
              <a:t>: 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Planmatig werken aan verandering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918DCF2-5327-4696-9539-248F14D5CCFA}"/>
              </a:ext>
            </a:extLst>
          </p:cNvPr>
          <p:cNvSpPr txBox="1"/>
          <p:nvPr/>
        </p:nvSpPr>
        <p:spPr>
          <a:xfrm>
            <a:off x="800100" y="2105025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Aanmelding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DBDC4A5-CA99-4C04-814C-842A87FFD830}"/>
              </a:ext>
            </a:extLst>
          </p:cNvPr>
          <p:cNvSpPr txBox="1"/>
          <p:nvPr/>
        </p:nvSpPr>
        <p:spPr>
          <a:xfrm>
            <a:off x="800100" y="3429000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Intake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4DF8321-3480-487F-AD8C-F9C722B2BAB4}"/>
              </a:ext>
            </a:extLst>
          </p:cNvPr>
          <p:cNvSpPr txBox="1"/>
          <p:nvPr/>
        </p:nvSpPr>
        <p:spPr>
          <a:xfrm>
            <a:off x="914400" y="4819650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Start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B0912FB-731D-45BE-A7AF-104CC3FE295E}"/>
              </a:ext>
            </a:extLst>
          </p:cNvPr>
          <p:cNvSpPr txBox="1"/>
          <p:nvPr/>
        </p:nvSpPr>
        <p:spPr>
          <a:xfrm>
            <a:off x="2886075" y="4819650"/>
            <a:ext cx="1233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Analyse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9B869E1-1A23-46EA-BBBA-B3470B185C05}"/>
              </a:ext>
            </a:extLst>
          </p:cNvPr>
          <p:cNvSpPr txBox="1"/>
          <p:nvPr/>
        </p:nvSpPr>
        <p:spPr>
          <a:xfrm>
            <a:off x="4829175" y="5927548"/>
            <a:ext cx="1356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Planning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2F8EFBE-3A81-4E0F-BA7B-24049FE8A1BE}"/>
              </a:ext>
            </a:extLst>
          </p:cNvPr>
          <p:cNvSpPr txBox="1"/>
          <p:nvPr/>
        </p:nvSpPr>
        <p:spPr>
          <a:xfrm>
            <a:off x="6705600" y="4819649"/>
            <a:ext cx="1609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Uitvoering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47A3262-9A36-4EFF-AF55-B764A9E0F1DF}"/>
              </a:ext>
            </a:extLst>
          </p:cNvPr>
          <p:cNvSpPr txBox="1"/>
          <p:nvPr/>
        </p:nvSpPr>
        <p:spPr>
          <a:xfrm>
            <a:off x="4698862" y="3950139"/>
            <a:ext cx="1462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Evaluatie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7775E50-D282-465B-8990-B9CBB46D99BC}"/>
              </a:ext>
            </a:extLst>
          </p:cNvPr>
          <p:cNvSpPr txBox="1"/>
          <p:nvPr/>
        </p:nvSpPr>
        <p:spPr>
          <a:xfrm>
            <a:off x="7618402" y="3096397"/>
            <a:ext cx="1547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Uitstroom</a:t>
            </a:r>
          </a:p>
        </p:txBody>
      </p:sp>
      <p:sp>
        <p:nvSpPr>
          <p:cNvPr id="11" name="Pijl: omlaag 10">
            <a:extLst>
              <a:ext uri="{FF2B5EF4-FFF2-40B4-BE49-F238E27FC236}">
                <a16:creationId xmlns:a16="http://schemas.microsoft.com/office/drawing/2014/main" id="{CDC1FBD6-7C82-487B-97B8-D8CB16F2433C}"/>
              </a:ext>
            </a:extLst>
          </p:cNvPr>
          <p:cNvSpPr/>
          <p:nvPr/>
        </p:nvSpPr>
        <p:spPr>
          <a:xfrm>
            <a:off x="1322839" y="2686050"/>
            <a:ext cx="191636" cy="742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68B66075-0F70-404E-93F3-72EE388D2E5D}"/>
              </a:ext>
            </a:extLst>
          </p:cNvPr>
          <p:cNvSpPr/>
          <p:nvPr/>
        </p:nvSpPr>
        <p:spPr>
          <a:xfrm>
            <a:off x="1322839" y="3919835"/>
            <a:ext cx="191636" cy="742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8F7A8639-56B4-4789-A6C2-8DE50054A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107730" y="4666399"/>
            <a:ext cx="243861" cy="768163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22AB9F39-2F4F-4E3E-98D5-FECEE1A97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798841">
            <a:off x="4269508" y="4407650"/>
            <a:ext cx="243861" cy="768163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9994BD32-E2A6-4005-917C-9B5742295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021554">
            <a:off x="6325096" y="4387897"/>
            <a:ext cx="243861" cy="76816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A3C786CD-D9C9-43F6-8584-630534B5D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802458">
            <a:off x="6278869" y="5191344"/>
            <a:ext cx="243861" cy="768163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B64058AC-8BF1-4B19-88C6-1A121CC6F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945372">
            <a:off x="4316187" y="5265512"/>
            <a:ext cx="243861" cy="768163"/>
          </a:xfrm>
          <a:prstGeom prst="rect">
            <a:avLst/>
          </a:prstGeom>
        </p:spPr>
      </p:pic>
      <p:sp>
        <p:nvSpPr>
          <p:cNvPr id="20" name="Pijl: gebogen 19">
            <a:extLst>
              <a:ext uri="{FF2B5EF4-FFF2-40B4-BE49-F238E27FC236}">
                <a16:creationId xmlns:a16="http://schemas.microsoft.com/office/drawing/2014/main" id="{87AB6F91-5385-4D56-8E49-71F83B4B8A6A}"/>
              </a:ext>
            </a:extLst>
          </p:cNvPr>
          <p:cNvSpPr/>
          <p:nvPr/>
        </p:nvSpPr>
        <p:spPr>
          <a:xfrm>
            <a:off x="5333340" y="3198167"/>
            <a:ext cx="1924709" cy="461665"/>
          </a:xfrm>
          <a:prstGeom prst="bentArrow">
            <a:avLst>
              <a:gd name="adj1" fmla="val 20874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77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7DDE8E2-FC63-46A9-8103-B62B749BE9D6}"/>
              </a:ext>
            </a:extLst>
          </p:cNvPr>
          <p:cNvSpPr txBox="1"/>
          <p:nvPr/>
        </p:nvSpPr>
        <p:spPr>
          <a:xfrm>
            <a:off x="1809750" y="1200150"/>
            <a:ext cx="927209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Systemisch werken: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Cliënt in relatie tot zijn systeem. Het systeem wordt betrokken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Ondersteunende rol systeem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Systeem kan groter zijn dan gezin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Betrekken alleen met toestemming van de cliënt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BF37143-7919-4291-AA68-5B9F34AC1E74}"/>
              </a:ext>
            </a:extLst>
          </p:cNvPr>
          <p:cNvSpPr txBox="1"/>
          <p:nvPr/>
        </p:nvSpPr>
        <p:spPr>
          <a:xfrm>
            <a:off x="1809750" y="3162300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483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F63A955-1929-4992-BDAB-F7DF6ABC75F7}"/>
              </a:ext>
            </a:extLst>
          </p:cNvPr>
          <p:cNvSpPr/>
          <p:nvPr/>
        </p:nvSpPr>
        <p:spPr>
          <a:xfrm>
            <a:off x="1095375" y="886927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nl-NL" sz="2400" b="1" dirty="0">
                <a:solidFill>
                  <a:prstClr val="black"/>
                </a:solidFill>
              </a:rPr>
              <a:t>Empowerment:</a:t>
            </a:r>
          </a:p>
          <a:p>
            <a:pPr lvl="0"/>
            <a:r>
              <a:rPr lang="nl-NL" sz="2400" b="1" dirty="0">
                <a:solidFill>
                  <a:prstClr val="black"/>
                </a:solidFill>
              </a:rPr>
              <a:t>= vergroten eigen kracht en capaciteiten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door: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1. Uitnodigende houding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2. Nieuwsgierige open houding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3. Ondersteuning bij het halen van doelen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4. Stimuleren in ontwikkeling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Cliënt in staat te stellen zelf keuzes te maken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Daarmee: meer controle over eigen leven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prstClr val="black"/>
                </a:solidFill>
              </a:rPr>
              <a:t>Hierbij hoort: oplossingsgericht werken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EE2B6C2-76EE-4689-BA3B-1A8951AD7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7654" y="1496386"/>
            <a:ext cx="3766185" cy="364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222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153</Words>
  <Application>Microsoft Office PowerPoint</Application>
  <PresentationFormat>Breedbeeld</PresentationFormat>
  <Paragraphs>28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Hoofdstuk 5: Begeleidingsmethodieken</vt:lpstr>
      <vt:lpstr>In deze les: algemene info uit boek: 8 fasenmodel (pag 64) empowerment systemisch werken  Opdracht: oplossingsgericht werken motiverende gespreksvoering</vt:lpstr>
      <vt:lpstr>8 fasenmodel:  Planmatig werken aan verandering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5: Begeleidingsmethodieken</dc:title>
  <dc:creator>Laura Beeftink</dc:creator>
  <cp:lastModifiedBy>Laura Beeftink</cp:lastModifiedBy>
  <cp:revision>4</cp:revision>
  <dcterms:created xsi:type="dcterms:W3CDTF">2020-11-30T13:09:40Z</dcterms:created>
  <dcterms:modified xsi:type="dcterms:W3CDTF">2020-11-30T13:31:27Z</dcterms:modified>
</cp:coreProperties>
</file>